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</p:sldIdLst>
  <p:sldSz cx="190071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6A0"/>
    <a:srgbClr val="F07D2E"/>
    <a:srgbClr val="9D6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2" y="1749795"/>
            <a:ext cx="1425535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2" y="5615678"/>
            <a:ext cx="14255354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0"/>
            <a:ext cx="4098414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1" y="569240"/>
            <a:ext cx="12057653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7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0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0"/>
            <a:ext cx="807803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0"/>
            <a:ext cx="807803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4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1"/>
            <a:ext cx="16393657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1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4"/>
            <a:ext cx="96223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7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4"/>
            <a:ext cx="96223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0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B6D1-539F-46EA-ACBC-93FC3E4B7258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checklink.mail.ru/proxy?es=RuECGou99GkXz%2BYF643zOkmhGrgKBsbxsZ7Toj%2BYGqU%3D&amp;egid=g8xNQA8%2B7MVLyqJsYrC3ptPFKJ6Z%2BJDao91n5iXDjmE%3D&amp;url=https://click.mail.ru/redir?u%3Dhttp://e.mail.ru/compose/?mailto%3Dmailto:ipssconference@mail.ru%26c%3Dswm%26r%3Dhttp%26o%3Dmail%26v%3D3%26s%3De8108cd12df46fc0&amp;uidl=17252124140008484168&amp;from=max_art@inbox.ru&amp;to=sharklike@mail.ru&amp;email=sharklike@mail.ru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59C843D4-CD30-4B67-A5AF-4BFCCA7D1CBD}"/>
              </a:ext>
            </a:extLst>
          </p:cNvPr>
          <p:cNvSpPr txBox="1"/>
          <p:nvPr/>
        </p:nvSpPr>
        <p:spPr>
          <a:xfrm>
            <a:off x="820871" y="3150138"/>
            <a:ext cx="174176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4-Й КИТАЙСКО-РОССИЙСКИЙ ФОРУМ МОЛОДЫХ УЧЕНЫХ В ОБЛАСТИ ГЕОТЕХНИКИ И ПОДЗЕМНОГО СТРОИТЕЛЬСТВА</a:t>
            </a:r>
            <a:endParaRPr lang="en-US" sz="4000" b="1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pPr algn="ctr"/>
            <a:endParaRPr lang="en-US" sz="4000" b="1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4TH SINO-RUSSIAN FORUM OF YOUNG SCIENTISTS IN GEOTECHNICAL AND UNDERGROUND ENGINEERING</a:t>
            </a:r>
            <a:br>
              <a:rPr lang="en-US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endParaRPr lang="ru-RU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Подзаголовок 2">
            <a:extLst>
              <a:ext uri="{FF2B5EF4-FFF2-40B4-BE49-F238E27FC236}">
                <a16:creationId xmlns:a16="http://schemas.microsoft.com/office/drawing/2014/main" id="{C90ADF4E-6135-46B8-864B-45AF6123E600}"/>
              </a:ext>
            </a:extLst>
          </p:cNvPr>
          <p:cNvSpPr txBox="1">
            <a:spLocks/>
          </p:cNvSpPr>
          <p:nvPr/>
        </p:nvSpPr>
        <p:spPr>
          <a:xfrm>
            <a:off x="6419544" y="7678085"/>
            <a:ext cx="7253124" cy="1877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10 - 15 ОКТЯБРЯ 2025</a:t>
            </a:r>
            <a:r>
              <a:rPr lang="en-US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| </a:t>
            </a:r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МОСКВА</a:t>
            </a:r>
            <a:endParaRPr lang="en-US" sz="3200" b="1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OCTOBER 10 TO 15, 2025 | MOSCOW, RUSSIA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A7C561-6F5F-4E7D-B462-C42A76789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 b="35841"/>
          <a:stretch/>
        </p:blipFill>
        <p:spPr>
          <a:xfrm>
            <a:off x="3606940" y="786401"/>
            <a:ext cx="3541681" cy="8289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4018C6-750C-4C39-BFB2-4D0AD648B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/>
          <a:stretch/>
        </p:blipFill>
        <p:spPr>
          <a:xfrm>
            <a:off x="180109" y="741487"/>
            <a:ext cx="3426831" cy="876689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12" y="635801"/>
            <a:ext cx="3537816" cy="11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399" y="532598"/>
            <a:ext cx="4902626" cy="13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6D4752-64CB-4881-B6B0-CF1D1229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r="22017"/>
          <a:stretch/>
        </p:blipFill>
        <p:spPr>
          <a:xfrm>
            <a:off x="14105" y="-187"/>
            <a:ext cx="9279613" cy="10692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39C681-E3E3-4A09-86F2-9600CF3B7953}"/>
              </a:ext>
            </a:extLst>
          </p:cNvPr>
          <p:cNvSpPr txBox="1"/>
          <p:nvPr/>
        </p:nvSpPr>
        <p:spPr>
          <a:xfrm>
            <a:off x="14288549" y="1050245"/>
            <a:ext cx="45835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	</a:t>
            </a: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     </a:t>
            </a:r>
            <a:endParaRPr lang="ru-RU" sz="2000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   ОНЛАЙН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И ОФЛАЙН РЕГИСТРАЦИЯ</a:t>
            </a: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</a:t>
            </a:r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ru-RU" sz="2000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ТЕХНИЧЕСКИЕ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ЭКСКУРСИИ  И ВИЗИТЫ</a:t>
            </a:r>
          </a:p>
          <a:p>
            <a:endParaRPr lang="ru-RU" sz="2000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en-US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      </a:t>
            </a:r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ТОРЖЕСТВЕННОЕ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ОТКРЫТИЕ,</a:t>
            </a: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   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РАБОТА </a:t>
            </a:r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СЕКЦИЙ</a:t>
            </a:r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(ВЫСТУПЛЕНИЕ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С ДОКЛАДАМИ)</a:t>
            </a:r>
          </a:p>
          <a:p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МОЛОДЕЖНАЯ СЕКЦИЯ, </a:t>
            </a:r>
          </a:p>
          <a:p>
            <a:r>
              <a:rPr lang="ru-RU" sz="20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ЦЕРЕМОНИЯ ЗАКРЫТИЯ</a:t>
            </a:r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E202CB5-DC21-4035-B6D7-BD19D58E7810}"/>
              </a:ext>
            </a:extLst>
          </p:cNvPr>
          <p:cNvSpPr/>
          <p:nvPr/>
        </p:nvSpPr>
        <p:spPr>
          <a:xfrm flipH="1" flipV="1">
            <a:off x="7039080" y="0"/>
            <a:ext cx="7339470" cy="10691813"/>
          </a:xfrm>
          <a:custGeom>
            <a:avLst/>
            <a:gdLst>
              <a:gd name="connsiteX0" fmla="*/ 0 w 1581150"/>
              <a:gd name="connsiteY0" fmla="*/ 0 h 2152650"/>
              <a:gd name="connsiteX1" fmla="*/ 0 w 1581150"/>
              <a:gd name="connsiteY1" fmla="*/ 2152650 h 2152650"/>
              <a:gd name="connsiteX2" fmla="*/ 971550 w 1581150"/>
              <a:gd name="connsiteY2" fmla="*/ 2133600 h 2152650"/>
              <a:gd name="connsiteX3" fmla="*/ 1581150 w 1581150"/>
              <a:gd name="connsiteY3" fmla="*/ 38100 h 2152650"/>
              <a:gd name="connsiteX4" fmla="*/ 0 w 1581150"/>
              <a:gd name="connsiteY4" fmla="*/ 0 h 2152650"/>
              <a:gd name="connsiteX0" fmla="*/ 0 w 1581150"/>
              <a:gd name="connsiteY0" fmla="*/ 2147 h 2114550"/>
              <a:gd name="connsiteX1" fmla="*/ 0 w 1581150"/>
              <a:gd name="connsiteY1" fmla="*/ 2114550 h 2114550"/>
              <a:gd name="connsiteX2" fmla="*/ 971550 w 1581150"/>
              <a:gd name="connsiteY2" fmla="*/ 2095500 h 2114550"/>
              <a:gd name="connsiteX3" fmla="*/ 1581150 w 1581150"/>
              <a:gd name="connsiteY3" fmla="*/ 0 h 2114550"/>
              <a:gd name="connsiteX4" fmla="*/ 0 w 1581150"/>
              <a:gd name="connsiteY4" fmla="*/ 2147 h 2114550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2092868"/>
              <a:gd name="connsiteY0" fmla="*/ 5022 h 2124248"/>
              <a:gd name="connsiteX1" fmla="*/ 511718 w 2092868"/>
              <a:gd name="connsiteY1" fmla="*/ 2114550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  <a:gd name="connsiteX0" fmla="*/ 0 w 2092868"/>
              <a:gd name="connsiteY0" fmla="*/ 5022 h 2124248"/>
              <a:gd name="connsiteX1" fmla="*/ 0 w 2092868"/>
              <a:gd name="connsiteY1" fmla="*/ 2123174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868" h="2124248">
                <a:moveTo>
                  <a:pt x="0" y="5022"/>
                </a:moveTo>
                <a:lnTo>
                  <a:pt x="0" y="2123174"/>
                </a:lnTo>
                <a:lnTo>
                  <a:pt x="1477518" y="2124248"/>
                </a:lnTo>
                <a:lnTo>
                  <a:pt x="2092868" y="0"/>
                </a:lnTo>
                <a:lnTo>
                  <a:pt x="0" y="5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27776-6C13-4FEB-9990-4D287D9CF59D}"/>
              </a:ext>
            </a:extLst>
          </p:cNvPr>
          <p:cNvSpPr txBox="1"/>
          <p:nvPr/>
        </p:nvSpPr>
        <p:spPr>
          <a:xfrm>
            <a:off x="10398578" y="1432964"/>
            <a:ext cx="318588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           10 октября</a:t>
            </a:r>
            <a:endParaRPr lang="ru-RU" sz="32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en-US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       11-12 </a:t>
            </a:r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октября</a:t>
            </a:r>
          </a:p>
          <a:p>
            <a:endParaRPr lang="en-US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en-US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   13-14 октября</a:t>
            </a:r>
          </a:p>
          <a:p>
            <a:endParaRPr lang="ru-RU" sz="3200" b="1" dirty="0" smtClean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15 </a:t>
            </a:r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октября</a:t>
            </a:r>
          </a:p>
          <a:p>
            <a:endParaRPr lang="ru-RU" sz="32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065B62-75F7-4874-9324-842834B54C70}"/>
              </a:ext>
            </a:extLst>
          </p:cNvPr>
          <p:cNvSpPr txBox="1"/>
          <p:nvPr/>
        </p:nvSpPr>
        <p:spPr>
          <a:xfrm>
            <a:off x="11858150" y="184861"/>
            <a:ext cx="5130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ФОРУМА/ </a:t>
            </a:r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FORUM AGENDA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ACAE132-B11A-41DB-90C3-9E41D6D6A4AB}"/>
              </a:ext>
            </a:extLst>
          </p:cNvPr>
          <p:cNvCxnSpPr>
            <a:cxnSpLocks/>
          </p:cNvCxnSpPr>
          <p:nvPr/>
        </p:nvCxnSpPr>
        <p:spPr>
          <a:xfrm flipH="1">
            <a:off x="13465849" y="1915417"/>
            <a:ext cx="872004" cy="313582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1DC56B35-8267-4DC1-B3DE-168A4355C996}"/>
              </a:ext>
            </a:extLst>
          </p:cNvPr>
          <p:cNvSpPr/>
          <p:nvPr/>
        </p:nvSpPr>
        <p:spPr>
          <a:xfrm>
            <a:off x="14288550" y="1720485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D392FAE-23F1-4E6D-BB09-819896255D74}"/>
              </a:ext>
            </a:extLst>
          </p:cNvPr>
          <p:cNvSpPr/>
          <p:nvPr/>
        </p:nvSpPr>
        <p:spPr>
          <a:xfrm>
            <a:off x="13996277" y="2789183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006506-636F-41D7-9E3C-54D1D7ECA98E}"/>
              </a:ext>
            </a:extLst>
          </p:cNvPr>
          <p:cNvSpPr/>
          <p:nvPr/>
        </p:nvSpPr>
        <p:spPr>
          <a:xfrm>
            <a:off x="13699869" y="3909448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2046D-E028-40D1-AF81-9916F74024C3}"/>
              </a:ext>
            </a:extLst>
          </p:cNvPr>
          <p:cNvSpPr txBox="1"/>
          <p:nvPr/>
        </p:nvSpPr>
        <p:spPr>
          <a:xfrm>
            <a:off x="8160328" y="6674522"/>
            <a:ext cx="987829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827"/>
                </a:solidFill>
                <a:latin typeface="system-ui"/>
              </a:rPr>
              <a:t>Тоннели и подземное строительство/</a:t>
            </a:r>
            <a:r>
              <a:rPr lang="en-US" sz="2000" dirty="0">
                <a:solidFill>
                  <a:srgbClr val="C00000"/>
                </a:solidFill>
                <a:latin typeface="system-ui"/>
              </a:rPr>
              <a:t>Tunnels and Underground 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system-ui"/>
              </a:rPr>
              <a:t>Механика</a:t>
            </a:r>
            <a:r>
              <a:rPr lang="en-US" sz="2000" dirty="0">
                <a:solidFill>
                  <a:srgbClr val="111827"/>
                </a:solidFill>
                <a:latin typeface="system-ui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system-ui"/>
              </a:rPr>
              <a:t>грунтов</a:t>
            </a:r>
            <a:r>
              <a:rPr lang="en-US" sz="2000" dirty="0">
                <a:solidFill>
                  <a:srgbClr val="111827"/>
                </a:solidFill>
                <a:latin typeface="system-ui"/>
              </a:rPr>
              <a:t> и </a:t>
            </a:r>
            <a:r>
              <a:rPr lang="en-US" sz="2000" dirty="0" err="1">
                <a:solidFill>
                  <a:srgbClr val="111827"/>
                </a:solidFill>
                <a:latin typeface="system-ui"/>
              </a:rPr>
              <a:t>фундаменты</a:t>
            </a:r>
            <a:r>
              <a:rPr lang="ru-RU" sz="2000" dirty="0">
                <a:solidFill>
                  <a:srgbClr val="111827"/>
                </a:solidFill>
                <a:latin typeface="system-ui"/>
              </a:rPr>
              <a:t> / </a:t>
            </a:r>
            <a:r>
              <a:rPr lang="en-US" sz="2000" dirty="0">
                <a:solidFill>
                  <a:srgbClr val="C00000"/>
                </a:solidFill>
                <a:latin typeface="system-ui"/>
              </a:rPr>
              <a:t>Soil Mechanics and Foundations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827"/>
                </a:solidFill>
                <a:latin typeface="system-ui"/>
              </a:rPr>
              <a:t>Механика</a:t>
            </a:r>
            <a:r>
              <a:rPr lang="en-US" sz="2000" dirty="0">
                <a:solidFill>
                  <a:srgbClr val="111827"/>
                </a:solidFill>
                <a:latin typeface="system-ui"/>
              </a:rPr>
              <a:t> и </a:t>
            </a:r>
            <a:r>
              <a:rPr lang="en-US" sz="2000" dirty="0" err="1">
                <a:solidFill>
                  <a:srgbClr val="111827"/>
                </a:solidFill>
                <a:latin typeface="system-ui"/>
              </a:rPr>
              <a:t>инженерия</a:t>
            </a:r>
            <a:r>
              <a:rPr lang="en-US" sz="2000" dirty="0">
                <a:solidFill>
                  <a:srgbClr val="111827"/>
                </a:solidFill>
                <a:latin typeface="system-ui"/>
              </a:rPr>
              <a:t> </a:t>
            </a:r>
            <a:r>
              <a:rPr lang="en-US" sz="2000" dirty="0" err="1">
                <a:solidFill>
                  <a:srgbClr val="111827"/>
                </a:solidFill>
                <a:latin typeface="system-ui"/>
              </a:rPr>
              <a:t>грунтов</a:t>
            </a:r>
            <a:r>
              <a:rPr lang="ru-RU" sz="2000" dirty="0">
                <a:solidFill>
                  <a:srgbClr val="111827"/>
                </a:solidFill>
                <a:latin typeface="system-ui"/>
              </a:rPr>
              <a:t> / </a:t>
            </a:r>
            <a:r>
              <a:rPr lang="en-US" sz="2000" dirty="0">
                <a:solidFill>
                  <a:srgbClr val="C00000"/>
                </a:solidFill>
                <a:latin typeface="system-ui"/>
              </a:rPr>
              <a:t>Mechanics and Engineering of Soils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11827"/>
                </a:solidFill>
                <a:latin typeface="system-ui"/>
              </a:rPr>
              <a:t>Проектирование </a:t>
            </a:r>
            <a:r>
              <a:rPr lang="ru-RU" sz="2000" dirty="0">
                <a:solidFill>
                  <a:srgbClr val="111827"/>
                </a:solidFill>
                <a:latin typeface="system-ui"/>
              </a:rPr>
              <a:t>глубоких котлованов и оснований/ </a:t>
            </a:r>
            <a:r>
              <a:rPr lang="en-US" sz="2000" dirty="0">
                <a:solidFill>
                  <a:srgbClr val="C00000"/>
                </a:solidFill>
                <a:latin typeface="system-ui"/>
              </a:rPr>
              <a:t>Design of Deep Excavations and Foundations</a:t>
            </a:r>
            <a:endParaRPr lang="ru-RU" sz="2000" dirty="0">
              <a:solidFill>
                <a:srgbClr val="C00000"/>
              </a:solidFill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827"/>
                </a:solidFill>
                <a:latin typeface="system-ui"/>
              </a:rPr>
              <a:t>Новые методы строительства и новые технологии для развития городского подземного пространства / </a:t>
            </a:r>
            <a:r>
              <a:rPr lang="en-US" sz="2000" dirty="0">
                <a:solidFill>
                  <a:srgbClr val="C00000"/>
                </a:solidFill>
                <a:latin typeface="system-ui"/>
              </a:rPr>
              <a:t>New Construction Methods and Technologies for Urban Underground Space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11827"/>
                </a:solidFill>
                <a:latin typeface="system-ui"/>
              </a:rPr>
              <a:t>     Строительство </a:t>
            </a:r>
            <a:r>
              <a:rPr lang="ru-RU" sz="2000" dirty="0">
                <a:solidFill>
                  <a:srgbClr val="111827"/>
                </a:solidFill>
                <a:latin typeface="system-ui"/>
              </a:rPr>
              <a:t>в сложных климатических  и инженерно-геологических </a:t>
            </a:r>
            <a:r>
              <a:rPr lang="ru-RU" sz="2000" dirty="0" smtClean="0">
                <a:solidFill>
                  <a:srgbClr val="111827"/>
                </a:solidFill>
                <a:latin typeface="system-ui"/>
              </a:rPr>
              <a:t>условиях</a:t>
            </a:r>
            <a:r>
              <a:rPr lang="ru-RU" sz="2000" dirty="0">
                <a:solidFill>
                  <a:srgbClr val="111827"/>
                </a:solidFill>
                <a:latin typeface="system-ui"/>
              </a:rPr>
              <a:t> /</a:t>
            </a:r>
            <a:r>
              <a:rPr lang="en-US" sz="2000" dirty="0">
                <a:solidFill>
                  <a:srgbClr val="C00000"/>
                </a:solidFill>
                <a:latin typeface="system-ui"/>
              </a:rPr>
              <a:t>Construction in Complex Climatic and Geotechnical </a:t>
            </a:r>
            <a:r>
              <a:rPr lang="en-US" sz="2000" dirty="0" smtClean="0">
                <a:solidFill>
                  <a:srgbClr val="C00000"/>
                </a:solidFill>
                <a:latin typeface="system-ui"/>
              </a:rPr>
              <a:t>Conditions</a:t>
            </a:r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A006506-636F-41D7-9E3C-54D1D7ECA98E}"/>
              </a:ext>
            </a:extLst>
          </p:cNvPr>
          <p:cNvSpPr/>
          <p:nvPr/>
        </p:nvSpPr>
        <p:spPr>
          <a:xfrm>
            <a:off x="13410429" y="4845511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065B62-75F7-4874-9324-842834B54C70}"/>
              </a:ext>
            </a:extLst>
          </p:cNvPr>
          <p:cNvSpPr txBox="1"/>
          <p:nvPr/>
        </p:nvSpPr>
        <p:spPr>
          <a:xfrm>
            <a:off x="8564640" y="5625926"/>
            <a:ext cx="7021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ТЕМЫ ФОРУМА/</a:t>
            </a:r>
            <a:r>
              <a:rPr lang="en-US" sz="32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FORUM TOPICS</a:t>
            </a:r>
            <a:endParaRPr lang="ru-RU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3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609FFB-0517-4796-BAD0-17BD1418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09"/>
          <a:stretch/>
        </p:blipFill>
        <p:spPr>
          <a:xfrm>
            <a:off x="3332115" y="-94"/>
            <a:ext cx="15712880" cy="1069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8FFED-C5AC-488A-981A-645C0A753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34" y="-16510"/>
            <a:ext cx="19214535" cy="10808176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67CAAA9-8D69-437B-88AE-E75F95DF73F0}"/>
              </a:ext>
            </a:extLst>
          </p:cNvPr>
          <p:cNvSpPr/>
          <p:nvPr/>
        </p:nvSpPr>
        <p:spPr>
          <a:xfrm>
            <a:off x="-332710" y="-26172"/>
            <a:ext cx="10832010" cy="10791666"/>
          </a:xfrm>
          <a:custGeom>
            <a:avLst/>
            <a:gdLst>
              <a:gd name="connsiteX0" fmla="*/ 0 w 1581150"/>
              <a:gd name="connsiteY0" fmla="*/ 0 h 2152650"/>
              <a:gd name="connsiteX1" fmla="*/ 0 w 1581150"/>
              <a:gd name="connsiteY1" fmla="*/ 2152650 h 2152650"/>
              <a:gd name="connsiteX2" fmla="*/ 971550 w 1581150"/>
              <a:gd name="connsiteY2" fmla="*/ 2133600 h 2152650"/>
              <a:gd name="connsiteX3" fmla="*/ 1581150 w 1581150"/>
              <a:gd name="connsiteY3" fmla="*/ 38100 h 2152650"/>
              <a:gd name="connsiteX4" fmla="*/ 0 w 1581150"/>
              <a:gd name="connsiteY4" fmla="*/ 0 h 2152650"/>
              <a:gd name="connsiteX0" fmla="*/ 0 w 1581150"/>
              <a:gd name="connsiteY0" fmla="*/ 2147 h 2114550"/>
              <a:gd name="connsiteX1" fmla="*/ 0 w 1581150"/>
              <a:gd name="connsiteY1" fmla="*/ 2114550 h 2114550"/>
              <a:gd name="connsiteX2" fmla="*/ 971550 w 1581150"/>
              <a:gd name="connsiteY2" fmla="*/ 2095500 h 2114550"/>
              <a:gd name="connsiteX3" fmla="*/ 1581150 w 1581150"/>
              <a:gd name="connsiteY3" fmla="*/ 0 h 2114550"/>
              <a:gd name="connsiteX4" fmla="*/ 0 w 1581150"/>
              <a:gd name="connsiteY4" fmla="*/ 2147 h 2114550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2092868"/>
              <a:gd name="connsiteY0" fmla="*/ 5022 h 2124248"/>
              <a:gd name="connsiteX1" fmla="*/ 511718 w 2092868"/>
              <a:gd name="connsiteY1" fmla="*/ 2114550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  <a:gd name="connsiteX0" fmla="*/ 0 w 2092868"/>
              <a:gd name="connsiteY0" fmla="*/ 5022 h 2124248"/>
              <a:gd name="connsiteX1" fmla="*/ 0 w 2092868"/>
              <a:gd name="connsiteY1" fmla="*/ 2123174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868" h="2124248">
                <a:moveTo>
                  <a:pt x="0" y="5022"/>
                </a:moveTo>
                <a:lnTo>
                  <a:pt x="0" y="2123174"/>
                </a:lnTo>
                <a:lnTo>
                  <a:pt x="1477518" y="2124248"/>
                </a:lnTo>
                <a:lnTo>
                  <a:pt x="2092868" y="0"/>
                </a:lnTo>
                <a:lnTo>
                  <a:pt x="0" y="5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5E19A-7D3F-48F8-8CF9-2E0DE965C36B}"/>
              </a:ext>
            </a:extLst>
          </p:cNvPr>
          <p:cNvSpPr txBox="1"/>
          <p:nvPr/>
        </p:nvSpPr>
        <p:spPr>
          <a:xfrm>
            <a:off x="-235729" y="106682"/>
            <a:ext cx="9559837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946A0"/>
                </a:solidFill>
                <a:latin typeface="Arial Narrow" panose="020B0606020202030204" pitchFamily="34" charset="0"/>
              </a:rPr>
              <a:t>РЕГИСТРАЦИЯ НА </a:t>
            </a:r>
            <a:r>
              <a:rPr lang="ru-RU" sz="2800" b="1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ФОРУМ</a:t>
            </a:r>
            <a:endParaRPr lang="ru-RU" sz="28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solidFill>
                  <a:srgbClr val="2946A0"/>
                </a:solidFill>
                <a:latin typeface="Arial Narrow" panose="020B0606020202030204" pitchFamily="34" charset="0"/>
              </a:rPr>
              <a:t>УВАЖАЕМЫЕ КОЛЛЕГИ! </a:t>
            </a:r>
          </a:p>
          <a:p>
            <a:r>
              <a:rPr lang="ru-RU" sz="28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ДЛЯ </a:t>
            </a:r>
            <a:r>
              <a:rPr lang="ru-RU" sz="2800" dirty="0">
                <a:solidFill>
                  <a:srgbClr val="2946A0"/>
                </a:solidFill>
                <a:latin typeface="Arial Narrow" panose="020B0606020202030204" pitchFamily="34" charset="0"/>
              </a:rPr>
              <a:t>УЧАСТИЯ В </a:t>
            </a:r>
            <a:r>
              <a:rPr lang="ru-RU" sz="2800" dirty="0" smtClean="0">
                <a:solidFill>
                  <a:srgbClr val="2946A0"/>
                </a:solidFill>
                <a:latin typeface="Arial Narrow" panose="020B0606020202030204" pitchFamily="34" charset="0"/>
              </a:rPr>
              <a:t>ФОРУМЕ </a:t>
            </a:r>
            <a:r>
              <a:rPr lang="ru-RU" sz="2800" dirty="0">
                <a:solidFill>
                  <a:srgbClr val="2946A0"/>
                </a:solidFill>
                <a:latin typeface="Arial Narrow" panose="020B0606020202030204" pitchFamily="34" charset="0"/>
              </a:rPr>
              <a:t>ДОКЛАДЧИКАМ НЕОБХОДИМО ПРЕДОСТАВИТЬ ТЕМУ</a:t>
            </a:r>
          </a:p>
          <a:p>
            <a:r>
              <a:rPr lang="ru-RU" sz="2800" dirty="0">
                <a:solidFill>
                  <a:srgbClr val="2946A0"/>
                </a:solidFill>
                <a:latin typeface="Arial Narrow" panose="020B0606020202030204" pitchFamily="34" charset="0"/>
              </a:rPr>
              <a:t>ДОКЛАДА И КРАТКОЕ ЕГО ОПИСАНИЕ</a:t>
            </a:r>
          </a:p>
          <a:p>
            <a:r>
              <a:rPr lang="ru-RU" sz="2800" dirty="0">
                <a:solidFill>
                  <a:srgbClr val="2946A0"/>
                </a:solidFill>
                <a:latin typeface="Arial Narrow" panose="020B0606020202030204" pitchFamily="34" charset="0"/>
              </a:rPr>
              <a:t>(НА АНГЛИЙСКОМ ИЛИ РУССКОМ ЯЗЫКЕ)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РЕГИСТАЦИЯ,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НАЗАНИЕ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ДОКЛАДА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СЕНТЯБРЯ 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2025</a:t>
            </a:r>
          </a:p>
          <a:p>
            <a:endParaRPr lang="ru-RU" sz="28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REGISTRATION FOR THE FORUM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RESPECTED COLLEAGUES!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TO PARTICIPATE IN THE FORUM, SPEAKERS ARE REQUIRED TO PROVIDE THE TOPIC OF THEIR PRESENTATION AND A BRIEF DESCRIPTION (IN ENGLISH OR RUSSIAN).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REGISTRATION,</a:t>
            </a:r>
            <a:b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PRESENTATION TITLE – SEPTEMBER 10, 2025</a:t>
            </a:r>
          </a:p>
          <a:p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ru-RU" sz="28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B5FC703A-1A72-42F6-9F04-09BCFF056C29}"/>
              </a:ext>
            </a:extLst>
          </p:cNvPr>
          <p:cNvSpPr/>
          <p:nvPr/>
        </p:nvSpPr>
        <p:spPr>
          <a:xfrm>
            <a:off x="15255240" y="893087"/>
            <a:ext cx="3596640" cy="1195014"/>
          </a:xfrm>
          <a:prstGeom prst="wedgeRoundRectCallout">
            <a:avLst>
              <a:gd name="adj1" fmla="val -60856"/>
              <a:gd name="adj2" fmla="val 112615"/>
              <a:gd name="adj3" fmla="val 16667"/>
            </a:avLst>
          </a:prstGeom>
          <a:solidFill>
            <a:schemeClr val="bg1"/>
          </a:solidFill>
          <a:ln w="57150">
            <a:solidFill>
              <a:srgbClr val="F0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040FBE-D7C9-4001-8B0B-1841E7804C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 b="35841"/>
          <a:stretch/>
        </p:blipFill>
        <p:spPr>
          <a:xfrm>
            <a:off x="15348427" y="1091499"/>
            <a:ext cx="3410265" cy="7981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02634" y="7480461"/>
            <a:ext cx="7458635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 для подачи заявок, тем докладов</a:t>
            </a:r>
          </a:p>
          <a:p>
            <a:r>
              <a:rPr lang="ru-RU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тезисов на конференцию: </a:t>
            </a:r>
            <a:r>
              <a:rPr lang="ru-RU" b="1" u="sng" dirty="0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ipssconference@mail.ru</a:t>
            </a:r>
            <a:r>
              <a:rPr lang="ru-RU" b="1" u="sng" dirty="0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u="sng" dirty="0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пометкой </a:t>
            </a:r>
            <a:r>
              <a:rPr lang="ru-RU" b="1" u="sng" dirty="0" smtClean="0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</a:t>
            </a:r>
            <a:endParaRPr lang="ru-RU" dirty="0">
              <a:solidFill>
                <a:srgbClr val="294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у вас остались вопросы, пожалуйста свяжитесь</a:t>
            </a:r>
          </a:p>
          <a:p>
            <a:r>
              <a:rPr lang="ru-RU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нами!</a:t>
            </a:r>
            <a:r>
              <a:rPr lang="ru-RU" dirty="0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err="1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Телятникова</a:t>
            </a:r>
            <a:r>
              <a:rPr lang="ru-RU" dirty="0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Наталья Александровна</a:t>
            </a:r>
          </a:p>
          <a:p>
            <a:r>
              <a:rPr lang="ru-RU" b="1" dirty="0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+7 909 932-09-48</a:t>
            </a:r>
            <a:endParaRPr lang="ru-RU" b="1" dirty="0">
              <a:solidFill>
                <a:srgbClr val="2946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Секретарь конференции: </a:t>
            </a:r>
            <a:r>
              <a:rPr lang="ru-RU" dirty="0" err="1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Кабулова</a:t>
            </a:r>
            <a:r>
              <a:rPr lang="ru-RU" dirty="0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Анна Сергеевна</a:t>
            </a:r>
            <a:r>
              <a:rPr lang="ru-RU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rgbClr val="294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b="1" dirty="0" smtClean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983 624-19-95,</a:t>
            </a:r>
            <a:r>
              <a:rPr lang="ru-RU" b="1" dirty="0">
                <a:solidFill>
                  <a:srgbClr val="2946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u="sng" dirty="0">
                <a:solidFill>
                  <a:srgbClr val="294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kabulova03@mail.ru</a:t>
            </a:r>
            <a:endParaRPr lang="ru-RU" b="1" u="sng" dirty="0" smtClean="0">
              <a:solidFill>
                <a:srgbClr val="2946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4869" y="2088101"/>
            <a:ext cx="3040652" cy="29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4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218</Words>
  <Application>Microsoft Office PowerPoint</Application>
  <PresentationFormat>Произвольный</PresentationFormat>
  <Paragraphs>58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system-ui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MX</dc:creator>
  <cp:lastModifiedBy>User</cp:lastModifiedBy>
  <cp:revision>40</cp:revision>
  <dcterms:created xsi:type="dcterms:W3CDTF">2024-08-22T17:26:56Z</dcterms:created>
  <dcterms:modified xsi:type="dcterms:W3CDTF">2025-08-29T07:47:28Z</dcterms:modified>
</cp:coreProperties>
</file>