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5" r:id="rId6"/>
    <p:sldId id="262" r:id="rId7"/>
    <p:sldId id="261" r:id="rId8"/>
    <p:sldId id="264" r:id="rId9"/>
    <p:sldId id="263" r:id="rId10"/>
  </p:sldIdLst>
  <p:sldSz cx="6858000" cy="12192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F8F8"/>
    <a:srgbClr val="C9EE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01" autoAdjust="0"/>
    <p:restoredTop sz="94476" autoAdjust="0"/>
  </p:normalViewPr>
  <p:slideViewPr>
    <p:cSldViewPr snapToGrid="0">
      <p:cViewPr>
        <p:scale>
          <a:sx n="100" d="100"/>
          <a:sy n="100" d="100"/>
        </p:scale>
        <p:origin x="-714" y="454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57EB-F854-4626-839E-C5FABE8E00D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6282-A811-4856-8490-C2CD479DB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98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6282-A811-4856-8490-C2CD479DB8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5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64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56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3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5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13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5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75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23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28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2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3DEC-FE1A-4BDB-92DB-998B68ABC53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7E3F-74C3-4F7C-B283-B5470C46B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0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ravtgroup.com/" TargetMode="External"/><Relationship Id="rId5" Type="http://schemas.openxmlformats.org/officeDocument/2006/relationships/hyperlink" Target="http://kazan.aero/for-passengers-and-guests/how-to-get/by-bus/" TargetMode="External"/><Relationship Id="rId4" Type="http://schemas.openxmlformats.org/officeDocument/2006/relationships/hyperlink" Target="https://rasp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ail.tatneft.ru/owa/redir.aspx?SURL=FIDDk8Eaz6GZ-HFaToL8sS159bjk_0d8GpZpamvYKPF-GlYexqPXCG0AYQBpAGwAdABvADoAZwBpAGwAeQBhAHoAbwB2AGEAdAB2AEAAdABhAHQAbgBlAGYAdAAuAHIAdQA.&amp;URL=mailto:gilyazovatv@tatneft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mailto:nio_anrt@bk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4" r="4795" b="10692"/>
          <a:stretch/>
        </p:blipFill>
        <p:spPr>
          <a:xfrm>
            <a:off x="0" y="347473"/>
            <a:ext cx="6873240" cy="4345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58" r="7251" b="20330"/>
          <a:stretch/>
        </p:blipFill>
        <p:spPr>
          <a:xfrm>
            <a:off x="4604501" y="929640"/>
            <a:ext cx="2094484" cy="1010231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27518" r="26282" b="36510"/>
          <a:stretch/>
        </p:blipFill>
        <p:spPr>
          <a:xfrm>
            <a:off x="4679186" y="5065357"/>
            <a:ext cx="2132836" cy="1828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1303" y="8720112"/>
            <a:ext cx="46703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Аппарат Президента Республики Татарстан</a:t>
            </a:r>
          </a:p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Министерство промышленности и торговли Республики Татарстан </a:t>
            </a:r>
          </a:p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ФГБУ «Российская академия наук» </a:t>
            </a:r>
            <a:endParaRPr lang="ru-RU" sz="1400" b="1" dirty="0" smtClean="0">
              <a:latin typeface="Tatar Antiqua" pitchFamily="2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atar Antiqua" pitchFamily="2" charset="0"/>
                <a:cs typeface="Times New Roman" pitchFamily="18" charset="0"/>
              </a:rPr>
              <a:t>ГНБУ </a:t>
            </a:r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«Академия наук Республики Татарстан» </a:t>
            </a:r>
          </a:p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   ПАО «Татнефть» </a:t>
            </a:r>
            <a:r>
              <a:rPr lang="ru-RU" sz="1400" b="1" dirty="0" err="1" smtClean="0">
                <a:latin typeface="Tatar Antiqua" pitchFamily="2" charset="0"/>
                <a:cs typeface="Times New Roman" pitchFamily="18" charset="0"/>
              </a:rPr>
              <a:t>им.В.Д</a:t>
            </a:r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Tatar Antiqua" pitchFamily="2" charset="0"/>
                <a:cs typeface="Times New Roman" pitchFamily="18" charset="0"/>
              </a:rPr>
              <a:t>Шашина</a:t>
            </a:r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ЗАО «</a:t>
            </a:r>
            <a:r>
              <a:rPr lang="ru-RU" sz="1400" b="1" dirty="0" err="1">
                <a:latin typeface="Tatar Antiqua" pitchFamily="2" charset="0"/>
                <a:cs typeface="Times New Roman" pitchFamily="18" charset="0"/>
              </a:rPr>
              <a:t>Нефтеконсорциум</a:t>
            </a:r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1400" b="1" dirty="0">
                <a:latin typeface="Tatar Antiqua" pitchFamily="2" charset="0"/>
                <a:cs typeface="Times New Roman" pitchFamily="18" charset="0"/>
              </a:rPr>
              <a:t>ОАО «Казанская ярмарка</a:t>
            </a:r>
            <a:r>
              <a:rPr lang="ru-RU" sz="1400" b="1" dirty="0" smtClean="0">
                <a:latin typeface="Tatar Antiqua" pitchFamily="2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400" b="1" dirty="0" smtClean="0">
                <a:latin typeface="Tatar Antiqua" pitchFamily="2" charset="0"/>
                <a:cs typeface="Times New Roman" pitchFamily="18" charset="0"/>
              </a:rPr>
              <a:t>МВЦ «Казань-Экспо»</a:t>
            </a:r>
            <a:endParaRPr lang="ru-RU" sz="1400" b="1" dirty="0">
              <a:latin typeface="Tatar Antiqua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323" y="5346860"/>
            <a:ext cx="42111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r">
              <a:spcAft>
                <a:spcPts val="0"/>
              </a:spcAft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</a:p>
          <a:p>
            <a:pPr indent="-114300" algn="r">
              <a:spcAft>
                <a:spcPts val="0"/>
              </a:spcAft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</a:p>
          <a:p>
            <a:pPr algn="r">
              <a:spcAft>
                <a:spcPts val="0"/>
              </a:spcAft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«Решение Европейского </a:t>
            </a: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tar Antiqu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декарбонизации. </a:t>
            </a:r>
          </a:p>
          <a:p>
            <a:pPr algn="r">
              <a:spcAft>
                <a:spcPts val="0"/>
              </a:spcAft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Antiqu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спустя»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tar Antiqu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173" y="6892018"/>
            <a:ext cx="1944861" cy="54292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584556" y="4941729"/>
            <a:ext cx="642" cy="2781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31302" r="59018" b="65275"/>
          <a:stretch/>
        </p:blipFill>
        <p:spPr>
          <a:xfrm>
            <a:off x="5928806" y="6850036"/>
            <a:ext cx="646867" cy="165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/>
          <a:srcRect l="37037" t="43744" r="34074" b="36503"/>
          <a:stretch/>
        </p:blipFill>
        <p:spPr>
          <a:xfrm>
            <a:off x="4702731" y="5105385"/>
            <a:ext cx="1110663" cy="427178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00886" y="4939427"/>
            <a:ext cx="6217150" cy="2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00886" y="7723029"/>
            <a:ext cx="6198099" cy="1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26069" y="7775891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atar Antiqua" pitchFamily="2" charset="0"/>
                <a:ea typeface="Times New Roman" panose="02020603050405020304" pitchFamily="18" charset="0"/>
              </a:rPr>
              <a:t>31 августа - 1 сентября </a:t>
            </a:r>
            <a:r>
              <a:rPr lang="ru-RU" sz="1400" b="1" dirty="0" smtClean="0">
                <a:latin typeface="Tatar Antiqua" pitchFamily="2" charset="0"/>
                <a:ea typeface="Times New Roman" panose="02020603050405020304" pitchFamily="18" charset="0"/>
              </a:rPr>
              <a:t>2022</a:t>
            </a:r>
            <a:r>
              <a:rPr lang="ru-RU" sz="1400" b="1" dirty="0" smtClean="0">
                <a:solidFill>
                  <a:srgbClr val="FF0000"/>
                </a:solidFill>
                <a:latin typeface="Tatar Antiqua" pitchFamily="2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atar Antiqua" pitchFamily="2" charset="0"/>
                <a:ea typeface="Times New Roman" panose="02020603050405020304" pitchFamily="18" charset="0"/>
              </a:rPr>
              <a:t>года</a:t>
            </a:r>
            <a:endParaRPr lang="ru-RU" sz="1400" dirty="0">
              <a:latin typeface="Tatar Antiqua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98"/>
          <a:stretch/>
        </p:blipFill>
        <p:spPr>
          <a:xfrm>
            <a:off x="5248167" y="1026097"/>
            <a:ext cx="816706" cy="788285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" t="4119" r="1105" b="2139"/>
          <a:stretch/>
        </p:blipFill>
        <p:spPr>
          <a:xfrm>
            <a:off x="510800" y="8724900"/>
            <a:ext cx="1875910" cy="14189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6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62"/>
          <a:stretch/>
        </p:blipFill>
        <p:spPr>
          <a:xfrm>
            <a:off x="453210" y="5728359"/>
            <a:ext cx="6404790" cy="46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62"/>
          <a:stretch/>
        </p:blipFill>
        <p:spPr>
          <a:xfrm>
            <a:off x="453210" y="3596949"/>
            <a:ext cx="6404790" cy="464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3563" y="3596949"/>
            <a:ext cx="4362450" cy="4888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225" y="5728359"/>
            <a:ext cx="4160975" cy="488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210" y="4174872"/>
            <a:ext cx="62142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just"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«Решение Европейского союза о </a:t>
            </a: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декарбонизации. Год спустя»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Татарстанского не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фтегазохимического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- 2022, посвященного цифровой трансформации нефтегазовой промышленности Республики Татарстан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10" y="519648"/>
            <a:ext cx="6404790" cy="30773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3210" y="6259508"/>
            <a:ext cx="62809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 будет проходить на площадке для международных и межрегиональных коммуникаций в международном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выставочном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центре 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«Казань-Экспо»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9695" y="7150129"/>
            <a:ext cx="631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добраться до МВЦ «</a:t>
            </a: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Казань-Экспо»: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Аэроэкспресс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Расписание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-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https://rasp.yandex.ru/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№197 </a:t>
            </a:r>
            <a:endParaRPr 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Информация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маршруте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аэропорта Казань </a:t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://kazan.aero/for-passengers-and-guests/how-to-get/by-bus/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бесплатном Шаттле </a:t>
            </a:r>
            <a:endParaRPr 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по 2 сентября до МВЦ "Казань Экспо" будут курсировать бесплатные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шаттлы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Расписание шаттлов находится на стадии формирования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62"/>
          <a:stretch/>
        </p:blipFill>
        <p:spPr>
          <a:xfrm>
            <a:off x="453210" y="9187839"/>
            <a:ext cx="6404790" cy="46445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320495" y="9175663"/>
            <a:ext cx="4206695" cy="488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5110" y="9763189"/>
            <a:ext cx="631906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проживания рекомендуем отель, который находятся в шаговой доступности от МВЦ «Казань-Экспо»: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Kravt</a:t>
            </a:r>
            <a:r>
              <a:rPr lang="en-US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Hotel Airport 4*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https://www.kravtgroup.com/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3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Бронирование отелей: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Шакирзянова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Динара Ринатовна тел.+7-960-036-2321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500"/>
          <a:stretch/>
        </p:blipFill>
        <p:spPr>
          <a:xfrm>
            <a:off x="441960" y="7041094"/>
            <a:ext cx="6416040" cy="50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500"/>
          <a:stretch/>
        </p:blipFill>
        <p:spPr>
          <a:xfrm>
            <a:off x="441960" y="4069442"/>
            <a:ext cx="6416040" cy="50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60" y="4016836"/>
            <a:ext cx="4100529" cy="5498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Программный комитет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" t="4057" b="22036"/>
          <a:stretch/>
        </p:blipFill>
        <p:spPr>
          <a:xfrm>
            <a:off x="441960" y="863679"/>
            <a:ext cx="6416040" cy="32057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960" y="6996103"/>
            <a:ext cx="6004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Члены программного комитета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914071"/>
              </p:ext>
            </p:extLst>
          </p:nvPr>
        </p:nvGraphicFramePr>
        <p:xfrm>
          <a:off x="617855" y="7564314"/>
          <a:ext cx="606424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9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587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Абдуллин Айрат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Лесталевич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Ян Александрович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Гилязова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Татьяна Владимировна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Бачков Альберт Петрович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Замрий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Анатолий Владимирович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Ибатуллин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Равиль Рустамович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Крюков Валерий Анатольевич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Нургалиев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Данис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Карлович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Плотникова Ирина Николаевна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Саакян Максим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Игоревич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Тахаутдинов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Шафагат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Фахразович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Фаррахов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Гатович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Хабибрахманов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Азат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Гумеров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Христофорова Дарья Анатольевна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Хоменко Вадим Васильевич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Шагидуллин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Рифгат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Роальдович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Шмаль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Генадий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Иосифович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Шпуров Игорь Викторович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ГНБУ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Академия наук Республики Татарстан»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Госдумы РФ по финансовому рынку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ТГРУ ПАО «Татнефть» имени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В.Д.Шашина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ПАО «Татнефть» имени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В.Д.Шашина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Союз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нефтегазопромышленников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России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TAK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Oil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Ltd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ФГБУ «Российская академия наук»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ФГАОУ ВО К(П)ФУ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ГНБУ «Академия наук Республики Татарстан»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DeGolyer&amp;MacNaughto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 Президента Республики Татарстан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РОСГЕО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ПАО «Татнефть» имени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В.Д.Шашина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ФГАОУ ВО К(П)ФУ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ГНБУ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Академия наук Республики Татарстан»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ГНБУ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Академия наук Республики Татарстан»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нефтегазопромышленников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ФБУ «Государственная комиссия по запасам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 ископаемых»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40" t="3006" r="8333" b="14338"/>
          <a:stretch/>
        </p:blipFill>
        <p:spPr bwMode="auto">
          <a:xfrm>
            <a:off x="1646011" y="4611629"/>
            <a:ext cx="13620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4" r="5085" b="11739"/>
          <a:stretch/>
        </p:blipFill>
        <p:spPr bwMode="auto">
          <a:xfrm>
            <a:off x="4542489" y="4624968"/>
            <a:ext cx="1355351" cy="17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5220" y="6355538"/>
            <a:ext cx="3475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Муслимов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Ренат Халиуллович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ГНБУ «Академия наук Республики Татарстан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79033" y="636162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Маганов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Наиль Ульфатович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 «Татнефть»  имени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В.Д.Шашина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8242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09"/>
          <a:stretch/>
        </p:blipFill>
        <p:spPr>
          <a:xfrm>
            <a:off x="435428" y="4048034"/>
            <a:ext cx="6422572" cy="493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542" y="4018300"/>
            <a:ext cx="592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ематика конференции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803" y="4539883"/>
            <a:ext cx="525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августа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Тематика первого дня и пленарные доклады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428" y="5184577"/>
            <a:ext cx="6130567" cy="658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период геополитической 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-ческой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ведет предложенная США и ЕС «климатическая повестка» по декарбонизации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энергопереходу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(год спустя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перед лицом новых угроз.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«климатической повестки» и декарбонизации отраслей ТЭК.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Выгодоприобретатели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потенциально потерпевшие от декарбонизации отраслей ТЭК.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«климатической повестки» на развитие нефтегазовых рынков Земли.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парадигме развития нефтегазового комплекса России в условиях глобального противостояния с США и ЕС и лоббируемой коллективным Западом «климатической повестки».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ТЭК России.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водородной энергетики в РФ и мире.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возможности использования возобновляемых источников энергии в нефтегазовой отрасли.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подходы снижения углеродного следа 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геологоразвед-ке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добыче нефти и газа.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всех традиционных и нетрадиционных ТЭР с использованием новейших технологий – основа суверенитета и могущества России.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декарбонизации – можно ли избежать стрессовых ситуаций? Углеродные кредиты в стратегии декарбонизации.</a:t>
            </a:r>
          </a:p>
          <a:p>
            <a:r>
              <a:rPr lang="ru-RU" sz="1600" dirty="0"/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2288"/>
          <a:stretch/>
        </p:blipFill>
        <p:spPr>
          <a:xfrm>
            <a:off x="435428" y="933568"/>
            <a:ext cx="6422572" cy="31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3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81"/>
          <a:stretch/>
        </p:blipFill>
        <p:spPr>
          <a:xfrm>
            <a:off x="435428" y="4033521"/>
            <a:ext cx="6422572" cy="50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553" y="4556741"/>
            <a:ext cx="542905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сентября</a:t>
            </a:r>
          </a:p>
          <a:p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№1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«Технологии улавливания, утилизации, 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хранения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захоронения СО</a:t>
            </a:r>
            <a:r>
              <a:rPr lang="ru-RU" sz="16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3" b="16664"/>
          <a:stretch/>
        </p:blipFill>
        <p:spPr>
          <a:xfrm>
            <a:off x="435428" y="941978"/>
            <a:ext cx="6422572" cy="31060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1542" y="4018300"/>
            <a:ext cx="592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Краткая тематика конференции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890" y="5347100"/>
            <a:ext cx="6496960" cy="31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Утилизация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хранение и захоронение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ru-RU" sz="15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ключевой элемент перехода к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безуглеродной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энергетике и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нефтегазодобыче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улавливания, утилизации, хранения и захоронения углерода.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использования СО</a:t>
            </a:r>
            <a:r>
              <a:rPr lang="ru-RU" sz="15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увеличения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нефтеотдачи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Мировой опыт внедрения технологий улавливания, утилизации, хранения и захоронения углерода.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российских компаний в обеспечении инфраструктуры технологий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улавливания, утилизации, хранения и захоронения углерода.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Геологические предпосылки организации хранения и захоронения СО</a:t>
            </a:r>
            <a:r>
              <a:rPr lang="ru-RU" sz="15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территории России.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проекты улавливания, утилизации, хранения и захоронения углерода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552" y="8452694"/>
            <a:ext cx="5979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 «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цифровое развитие в период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90" y="9072959"/>
            <a:ext cx="5920013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идеи цифровой трансформации в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геологоразведке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испытательных полигонов.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Импортозамещение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информационных технологий.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81"/>
          <a:stretch/>
        </p:blipFill>
        <p:spPr>
          <a:xfrm>
            <a:off x="451846" y="10016678"/>
            <a:ext cx="6422572" cy="35381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476954"/>
              </p:ext>
            </p:extLst>
          </p:nvPr>
        </p:nvGraphicFramePr>
        <p:xfrm>
          <a:off x="451846" y="10384375"/>
          <a:ext cx="6349004" cy="86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964"/>
                <a:gridCol w="1466040"/>
              </a:tblGrid>
              <a:tr h="250014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приема заявок на участие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конференции с докладом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 2022 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8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приема докладов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 2022 г.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499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предварительной регистрации участников без докладов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августа 2022 г.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667252" y="9970386"/>
            <a:ext cx="186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Важные даты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30246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09"/>
          <a:stretch/>
        </p:blipFill>
        <p:spPr>
          <a:xfrm>
            <a:off x="428172" y="7367003"/>
            <a:ext cx="6451600" cy="4934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6460" y="7196095"/>
            <a:ext cx="48895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Контактная информация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400" y="7992858"/>
            <a:ext cx="64298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комитет конференции: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Гилязова Татьяна Владимировна,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ТГРУ ПАО «Татнефть»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В.Д.Шашина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тел. (843) 222-58-19,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gilyazovatv@tatneft.ru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для подачи заявки на участие и материалов доклада: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Владимирович,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ГНБУ «Академия наук Республики Татарстан», 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ел. (843) 292-52-04, 292-70-91,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nio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_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anrt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bk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170" y="4118329"/>
            <a:ext cx="626473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конференции ежегодно принимают участие руководители и специалисты нефтегазового сектора, авторитетные учёные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меж-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дународные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эксперты; представители федеральных и региональных органов власти, академических учреждений, российских и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зарубеж-ных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и негосударственных учреждений высшего образования;  компаний-партнёров.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началу конференции планируется издание электронного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трудов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итогам конференции – издание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номера журнала 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Георесурсы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включен в Перечень рецензируемых научных журналов и изданий (Перечень ВАК), индексируется в международных базах данных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(ESCI). 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09"/>
          <a:stretch/>
        </p:blipFill>
        <p:spPr>
          <a:xfrm>
            <a:off x="406400" y="3564708"/>
            <a:ext cx="6451600" cy="4934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62" b="3645"/>
          <a:stretch/>
        </p:blipFill>
        <p:spPr>
          <a:xfrm>
            <a:off x="406400" y="795667"/>
            <a:ext cx="6451600" cy="27722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6458" y="3544043"/>
            <a:ext cx="3625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Научная публикация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58" y="3494919"/>
            <a:ext cx="6393542" cy="449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1458" y="3306601"/>
            <a:ext cx="626654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 публикуемому материалу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72" t="22047" r="6772" b="10293"/>
          <a:stretch/>
        </p:blipFill>
        <p:spPr>
          <a:xfrm>
            <a:off x="0" y="403376"/>
            <a:ext cx="6858000" cy="3091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58" y="4093677"/>
            <a:ext cx="626745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публикации доклада (статьи) материалы должны быть оформлены в строгом соответствии со следующими требованиями: текст доклада объемом </a:t>
            </a: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5 стр.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должен быть набран в текстовом редакторе </a:t>
            </a:r>
            <a:r>
              <a:rPr lang="en-US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US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spc="-3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1400" spc="-3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Таблицы, схемы, рисунки должны иметь название и быть набраны в среде </a:t>
            </a:r>
            <a:r>
              <a:rPr lang="en-US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r>
              <a:rPr lang="x-none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Формат страницы: А 4.</a:t>
            </a:r>
            <a:endParaRPr lang="ru-RU" sz="1400" spc="-3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/>
            <a:r>
              <a:rPr lang="ru-RU" alt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Поля: верхнее – 2 см, нижнее – 2 см, правое – 1 см, левое – 3 см.</a:t>
            </a:r>
          </a:p>
          <a:p>
            <a:pPr indent="342900" algn="just"/>
            <a:r>
              <a:rPr lang="en-US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x-none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en-US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Times New Roman, KZ Times New Roman,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кегль</a:t>
            </a:r>
            <a:r>
              <a:rPr lang="en-US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12.</a:t>
            </a:r>
            <a:endParaRPr lang="ru-RU" sz="1400" spc="-3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Межстрочный интервал – одинарный.</a:t>
            </a:r>
          </a:p>
          <a:p>
            <a:pPr indent="342900" algn="just"/>
            <a:r>
              <a:rPr lang="ru-RU" alt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Отступ начала абзаца 1,25 см.</a:t>
            </a:r>
          </a:p>
          <a:p>
            <a:pPr lvl="0" indent="342900" algn="just"/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Вначале печатается название доклада: вверху страницы, по центру </a:t>
            </a:r>
            <a:r>
              <a:rPr lang="ru-RU" sz="14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ПРОПИСНЫМИ БУКВАМИ (ЖИРНЫМ ШРИФТОМ).</a:t>
            </a:r>
            <a:endParaRPr lang="ru-RU" altLang="ru-RU" sz="1400" b="1" spc="-3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доклада (статьи) по центру строчными буквами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Ф.И.О. автора(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начиная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 в соавторстве, основного докладчика поставить на первое место. </a:t>
            </a:r>
          </a:p>
          <a:p>
            <a:pPr indent="3587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Ниже (нежирным шрифтом, курсив) полное название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работает автор и соавторы доклада (если они не совпадают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верхним индексом), адрес электронной почты основного автора.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 и подразделения учреждений не указываются (образец в Приложении 2).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Через один интервал после абзацного отступа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доклада (статьи).</a:t>
            </a:r>
          </a:p>
          <a:p>
            <a:pPr lvl="0" indent="342900" algn="just"/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Список литературы (и источников) помещается в конце статьи 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(заголовок: Литература)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составляется в соответствии с порядком упоминания работ. 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Фамилия и инициалы автора (</a:t>
            </a: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ссылки печатаются </a:t>
            </a:r>
            <a:r>
              <a:rPr lang="ru-RU" alt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курсивом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Ссылки в тексте оформляются в квадратных скобках в виде соответствующего номера по списку литературы с указанием (при необходимости: цитаты и т. п.) страницы источника – например: [6, с. 2]. </a:t>
            </a:r>
          </a:p>
          <a:p>
            <a:pPr indent="36195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рисунки и фотографии должны иметь хороший контраст и разрешение не менее 300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должны быть вставлены в статью в формате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полностью, не как экранное изображение.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Образец оформления статьи представлен в Приложении 2.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2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274" y="2034506"/>
            <a:ext cx="59340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участие в работе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научно-практической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конференции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«Решение Европейского союза 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декарбонизации.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спустя»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061812"/>
              </p:ext>
            </p:extLst>
          </p:nvPr>
        </p:nvGraphicFramePr>
        <p:xfrm>
          <a:off x="461721" y="3416716"/>
          <a:ext cx="6148628" cy="4879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7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ФИО участника: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L="173990"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Должность: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Ученая степень: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Телефон: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организации: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4802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Почтовый адрес организации</a:t>
                      </a:r>
                    </a:p>
                    <a:p>
                      <a:pPr marR="1047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переписки):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 доклада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>
                  <a:txBody>
                    <a:bodyPr/>
                    <a:lstStyle/>
                    <a:p>
                      <a:pPr marL="449580"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>
                  <a:txBody>
                    <a:bodyPr/>
                    <a:lstStyle/>
                    <a:p>
                      <a:pPr marL="449580"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Стендовая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463" marR="5969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доклада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275">
                <a:tc>
                  <a:txBody>
                    <a:bodyPr/>
                    <a:lstStyle/>
                    <a:p>
                      <a:pPr marR="10477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доклада: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2671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Авторы:</a:t>
                      </a:r>
                    </a:p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3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гостиницы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>
                  <a:txBody>
                    <a:bodyPr/>
                    <a:lstStyle/>
                    <a:p>
                      <a:pPr marL="449580"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>
                  <a:txBody>
                    <a:bodyPr/>
                    <a:lstStyle/>
                    <a:p>
                      <a:pPr marL="449580"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Люкс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463" marR="5969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необходимости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R="10477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бронирования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gridSpan="2"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31.08.2022-01.09.2022 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(или иные сроки)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4" marR="9114" marT="91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1720" y="8403808"/>
            <a:ext cx="6148629" cy="9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Поля обязательные для заполнения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**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Заявка заполняется на каждого участника (если участники с докладом,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то на докладчика и на каждого из соавторов отдельно).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0771" y="1519074"/>
            <a:ext cx="1283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xmlns="" val="107872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4122" y="1176588"/>
            <a:ext cx="1283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4821" y="1430726"/>
            <a:ext cx="5909759" cy="15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ОЦЕНКА ВЛИЯНИЯ ПРЕРЫВИСТОСТИ ПЛАСТА НА ………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МЕСТОРОЖДЕНИЙ ЛУКОЙЛ-ЗАПАДНАЯ СИБИРЬ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В.А. Иванов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В.В. Петров</a:t>
            </a:r>
            <a:r>
              <a:rPr kumimoji="0" lang="ru-RU" alt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ООО «……………….»,  г. Альметьевск,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Институт «…………», г. Казань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058" y="2767842"/>
            <a:ext cx="59435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Вообще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оценки влияния прерывистости пластов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извлечения нефти КИН залежей обсуждалась во многих работах, в том числе в  [1], но отсутствуют исследования по обобщению в этом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практического опыта разработки. Данная работа является попыткой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восполнить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пробел.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основу решения задачи была принята методика оценки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прерывистости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реализующий её комплекс программ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Геопак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детально описанная в монографии [1]. 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63 нефтяным залежам 25 месторождений (при этом были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по 4127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скважинам)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было рассчитано множество параметров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неоднородности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морфологических и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фильтрационно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–ёмкостных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свойств. Для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выбран приведенный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песчанистости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связанный с прерывистостью пластов (но более точным термином для него является средневзвешенный коэффициент распространения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[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1]: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821" y="6187095"/>
            <a:ext cx="4650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формуле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0955634"/>
              </p:ext>
            </p:extLst>
          </p:nvPr>
        </p:nvGraphicFramePr>
        <p:xfrm>
          <a:off x="4535426" y="6246383"/>
          <a:ext cx="364168" cy="766275"/>
        </p:xfrm>
        <a:graphic>
          <a:graphicData uri="http://schemas.openxmlformats.org/presentationml/2006/ole">
            <p:oleObj spid="_x0000_s2167" name="Уравнение" r:id="rId3" imgW="406048" imgH="862851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4821" y="7047206"/>
            <a:ext cx="5879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видно, что </a:t>
            </a: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характеризует 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горизонтальную (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латеральную)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854" y="7545515"/>
            <a:ext cx="3497561" cy="21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29373" y="9653091"/>
            <a:ext cx="325852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 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Гистограмма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частот параметра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</a:t>
            </a:r>
            <a:endParaRPr lang="ru-RU" altLang="ru-RU" sz="1200" b="1" dirty="0" smtClean="0"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1756" y="6483568"/>
            <a:ext cx="5453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alt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6207" y="6409137"/>
            <a:ext cx="1599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1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1300" baseline="-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ГСР,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— число </a:t>
            </a:r>
            <a:r>
              <a:rPr lang="ru-RU" alt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сечений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979" y="10286622"/>
            <a:ext cx="5850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В.А.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Методы компьютерного моделирования в задачах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нефтепромысловой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геологии. Издание второе, дополненное. - Тюмень, Шадринск: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Изд-во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ОГУП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Шадринский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Дом Печати», 2011.-185 с.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66925" y="10005053"/>
            <a:ext cx="3438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1494</Words>
  <Application>Microsoft Office PowerPoint</Application>
  <PresentationFormat>Произвольный</PresentationFormat>
  <Paragraphs>205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Уравнение</vt:lpstr>
      <vt:lpstr>Слайд 1</vt:lpstr>
      <vt:lpstr>О мероприятии</vt:lpstr>
      <vt:lpstr>Программный комитет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TGRU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Scaner106</dc:creator>
  <cp:lastModifiedBy>GermanVS</cp:lastModifiedBy>
  <cp:revision>146</cp:revision>
  <cp:lastPrinted>2022-03-11T08:15:26Z</cp:lastPrinted>
  <dcterms:created xsi:type="dcterms:W3CDTF">2022-03-02T08:01:27Z</dcterms:created>
  <dcterms:modified xsi:type="dcterms:W3CDTF">2022-04-12T12:17:23Z</dcterms:modified>
</cp:coreProperties>
</file>